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70" r:id="rId5"/>
    <p:sldId id="260" r:id="rId6"/>
    <p:sldId id="262" r:id="rId7"/>
    <p:sldId id="264" r:id="rId8"/>
    <p:sldId id="26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61" r:id="rId20"/>
    <p:sldId id="286" r:id="rId21"/>
    <p:sldId id="285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C7B7BC-D7D4-4C5C-B546-6207EA79B3A4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Нетрадиционные техники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изодеятельности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как средство художественно-эстетического воспитания дошкольников.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Выполнил: Зайцева Наталья Геннадьевна,</a:t>
            </a:r>
            <a:b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МДОУ детский сад комбинированного вида №27 «</a:t>
            </a:r>
            <a:r>
              <a:rPr lang="ru-RU" sz="31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Чебурашка</a:t>
            </a: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г.Егорьевск </a:t>
            </a: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Рисование ватными палочками</a:t>
            </a:r>
            <a:endParaRPr lang="ru-RU" dirty="0"/>
          </a:p>
        </p:txBody>
      </p:sp>
      <p:pic>
        <p:nvPicPr>
          <p:cNvPr id="5" name="Picture 2" descr="C:\Users\user\Desktop\для проекта\SNV335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9663" y="2453763"/>
            <a:ext cx="4608511" cy="3534651"/>
          </a:xfrm>
          <a:prstGeom prst="rect">
            <a:avLst/>
          </a:prstGeom>
          <a:noFill/>
        </p:spPr>
      </p:pic>
      <p:pic>
        <p:nvPicPr>
          <p:cNvPr id="6" name="Содержимое 5" descr="SNV333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051" t="10101" r="10626" b="11150"/>
          <a:stretch>
            <a:fillRect/>
          </a:stretch>
        </p:blipFill>
        <p:spPr>
          <a:xfrm>
            <a:off x="4648200" y="2060848"/>
            <a:ext cx="4038600" cy="43924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Тычок жесткой полусухой кистью</a:t>
            </a:r>
            <a:endParaRPr lang="ru-RU" dirty="0"/>
          </a:p>
        </p:txBody>
      </p:sp>
      <p:pic>
        <p:nvPicPr>
          <p:cNvPr id="5" name="Содержимое 4" descr="SNV334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501364" cy="3374932"/>
          </a:xfrm>
          <a:prstGeom prst="rect">
            <a:avLst/>
          </a:prstGeom>
        </p:spPr>
      </p:pic>
      <p:pic>
        <p:nvPicPr>
          <p:cNvPr id="6" name="Содержимое 5" descr="SNV33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4495800" cy="35703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Объемная аппликация «петельками»</a:t>
            </a:r>
            <a:endParaRPr lang="ru-RU" dirty="0"/>
          </a:p>
        </p:txBody>
      </p:sp>
      <p:pic>
        <p:nvPicPr>
          <p:cNvPr id="5" name="Содержимое 4" descr="SNV33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12035" y="2388424"/>
            <a:ext cx="4607553" cy="3664372"/>
          </a:xfrm>
          <a:prstGeom prst="rect">
            <a:avLst/>
          </a:prstGeom>
        </p:spPr>
      </p:pic>
      <p:pic>
        <p:nvPicPr>
          <p:cNvPr id="6" name="Содержимое 5" descr="SNV335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51236" y="2144144"/>
            <a:ext cx="4752532" cy="4153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крупами</a:t>
            </a:r>
            <a:endParaRPr lang="ru-RU" dirty="0"/>
          </a:p>
        </p:txBody>
      </p:sp>
      <p:pic>
        <p:nvPicPr>
          <p:cNvPr id="5" name="Picture 4" descr="C:\Users\user\Desktop\для проекта\SNV33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276"/>
            <a:ext cx="4038600" cy="4161085"/>
          </a:xfrm>
          <a:prstGeom prst="rect">
            <a:avLst/>
          </a:prstGeom>
          <a:noFill/>
        </p:spPr>
      </p:pic>
      <p:pic>
        <p:nvPicPr>
          <p:cNvPr id="5122" name="Picture 2" descr="C:\Users\user\Desktop\для проекта\2014-10-24 08-31-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15458"/>
            <a:ext cx="4038600" cy="28447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Восковые карандаши и акварель </a:t>
            </a:r>
            <a:endParaRPr lang="ru-RU" dirty="0"/>
          </a:p>
        </p:txBody>
      </p:sp>
      <p:pic>
        <p:nvPicPr>
          <p:cNvPr id="5" name="Picture 4" descr="C:\Users\user\Desktop\для проекта\SNV33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331172" cy="3197969"/>
          </a:xfrm>
          <a:prstGeom prst="rect">
            <a:avLst/>
          </a:prstGeom>
          <a:noFill/>
        </p:spPr>
      </p:pic>
      <p:pic>
        <p:nvPicPr>
          <p:cNvPr id="6" name="Picture 6" descr="C:\Users\user\Desktop\для проекта\SNV335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326536" cy="32459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Отпечатки листьями</a:t>
            </a:r>
            <a:endParaRPr lang="ru-RU" dirty="0"/>
          </a:p>
        </p:txBody>
      </p:sp>
      <p:pic>
        <p:nvPicPr>
          <p:cNvPr id="5" name="Picture 2" descr="C:\Users\user\Desktop\для проекта\SNV335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358162" cy="3096344"/>
          </a:xfrm>
          <a:prstGeom prst="rect">
            <a:avLst/>
          </a:prstGeom>
          <a:noFill/>
        </p:spPr>
      </p:pic>
      <p:pic>
        <p:nvPicPr>
          <p:cNvPr id="6" name="Picture 3" descr="C:\Users\user\Desktop\для проекта\SNV333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000" r="10000"/>
          <a:stretch>
            <a:fillRect/>
          </a:stretch>
        </p:blipFill>
        <p:spPr bwMode="auto">
          <a:xfrm>
            <a:off x="4788024" y="3119789"/>
            <a:ext cx="4104456" cy="36215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Печать  </a:t>
            </a:r>
            <a:r>
              <a:rPr lang="ru-RU" dirty="0" smtClean="0"/>
              <a:t>по трафарету </a:t>
            </a:r>
            <a:endParaRPr lang="ru-RU" dirty="0"/>
          </a:p>
        </p:txBody>
      </p:sp>
      <p:pic>
        <p:nvPicPr>
          <p:cNvPr id="1026" name="Picture 2" descr="C:\Users\user\Desktop\для проекта\SNV33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779" r="2507"/>
          <a:stretch>
            <a:fillRect/>
          </a:stretch>
        </p:blipFill>
        <p:spPr bwMode="auto">
          <a:xfrm rot="5400000">
            <a:off x="-36512" y="2492896"/>
            <a:ext cx="4680520" cy="3384376"/>
          </a:xfrm>
          <a:prstGeom prst="rect">
            <a:avLst/>
          </a:prstGeom>
          <a:noFill/>
        </p:spPr>
      </p:pic>
      <p:pic>
        <p:nvPicPr>
          <p:cNvPr id="3074" name="Picture 2" descr="C:\Users\user\Desktop\для проекта\DSC_09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038600" cy="31408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из салфеток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\Desktop\для проекта\2014-10-24 07-30-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491" y="1920875"/>
            <a:ext cx="3290017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Коллективная работа в технике «обрывная аппликация»</a:t>
            </a:r>
            <a:endParaRPr lang="ru-RU" dirty="0"/>
          </a:p>
        </p:txBody>
      </p:sp>
      <p:pic>
        <p:nvPicPr>
          <p:cNvPr id="6146" name="Picture 2" descr="C:\Users\user\Desktop\для проекта\2014-10-24 14-04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66871"/>
            <a:ext cx="6768752" cy="46916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Применение нетрадиционных техник изобразительной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</a:p>
          <a:p>
            <a:pPr lvl="0"/>
            <a:r>
              <a:rPr lang="ru-RU" b="1" dirty="0" smtClean="0"/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pPr lvl="0"/>
            <a:r>
              <a:rPr lang="ru-RU" b="1" dirty="0" smtClean="0"/>
              <a:t>дает возможность экспериментировать;</a:t>
            </a:r>
          </a:p>
          <a:p>
            <a:pPr lvl="0"/>
            <a:r>
              <a:rPr lang="ru-RU" b="1" dirty="0" smtClean="0"/>
              <a:t>развивает тактильную чувствительность, </a:t>
            </a:r>
            <a:r>
              <a:rPr lang="ru-RU" b="1" dirty="0" err="1" smtClean="0"/>
              <a:t>цветоразличие</a:t>
            </a:r>
            <a:r>
              <a:rPr lang="ru-RU" b="1" dirty="0" smtClean="0"/>
              <a:t>;</a:t>
            </a:r>
          </a:p>
          <a:p>
            <a:pPr lvl="0"/>
            <a:r>
              <a:rPr lang="ru-RU" b="1" dirty="0" smtClean="0"/>
              <a:t>способствует развитию зрительно-моторной координации;</a:t>
            </a:r>
          </a:p>
          <a:p>
            <a:pPr lvl="0"/>
            <a:r>
              <a:rPr lang="ru-RU" b="1" dirty="0" smtClean="0"/>
              <a:t>не утомляет дошкольников, повышает работоспособность;</a:t>
            </a:r>
          </a:p>
          <a:p>
            <a:pPr lvl="0"/>
            <a:r>
              <a:rPr lang="ru-RU" b="1" dirty="0" smtClean="0"/>
              <a:t>развивает нестандартность мышления, </a:t>
            </a:r>
            <a:r>
              <a:rPr lang="ru-RU" b="1" dirty="0" err="1" smtClean="0"/>
              <a:t>раскрепощенность</a:t>
            </a:r>
            <a:r>
              <a:rPr lang="ru-RU" b="1" dirty="0" smtClean="0"/>
              <a:t>, индивидуальность.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3285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b="1" dirty="0" smtClean="0"/>
              <a:t>Цели: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Формирование  художественно-эстетического  мышления  через различные способы рисования, </a:t>
            </a:r>
            <a:br>
              <a:rPr lang="ru-RU" sz="3600" dirty="0" smtClean="0"/>
            </a:br>
            <a:r>
              <a:rPr lang="ru-RU" sz="3600" dirty="0" smtClean="0"/>
              <a:t>вызвать у детей интерес к нетрадиционным способам </a:t>
            </a:r>
            <a:r>
              <a:rPr lang="ru-RU" sz="3600" dirty="0" err="1" smtClean="0"/>
              <a:t>изодеятельности</a:t>
            </a:r>
            <a:r>
              <a:rPr lang="ru-RU" sz="3600" dirty="0" smtClean="0"/>
              <a:t>   и желание действовать с ними,  </a:t>
            </a:r>
            <a:br>
              <a:rPr lang="ru-RU" sz="3600" dirty="0" smtClean="0"/>
            </a:br>
            <a:r>
              <a:rPr lang="ru-RU" sz="3600" dirty="0" smtClean="0"/>
              <a:t>развитие креативных способностей детей через нетрадиционную технику изображения.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</a:t>
            </a:r>
            <a:r>
              <a:rPr lang="ru-RU" dirty="0" smtClean="0"/>
              <a:t>работа </a:t>
            </a:r>
            <a:endParaRPr lang="ru-RU" dirty="0"/>
          </a:p>
        </p:txBody>
      </p:sp>
      <p:pic>
        <p:nvPicPr>
          <p:cNvPr id="4099" name="Picture 3" descr="C:\Users\user\Desktop\для проекта\SNV33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77680"/>
            <a:ext cx="3528392" cy="2646294"/>
          </a:xfrm>
          <a:prstGeom prst="rect">
            <a:avLst/>
          </a:prstGeom>
          <a:noFill/>
        </p:spPr>
      </p:pic>
      <p:pic>
        <p:nvPicPr>
          <p:cNvPr id="4100" name="Picture 4" descr="C:\Users\user\Desktop\для проекта\SNV33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592288" cy="1944216"/>
          </a:xfrm>
          <a:prstGeom prst="rect">
            <a:avLst/>
          </a:prstGeom>
          <a:noFill/>
        </p:spPr>
      </p:pic>
      <p:pic>
        <p:nvPicPr>
          <p:cNvPr id="4101" name="Picture 5" descr="C:\Users\user\Desktop\для проекта\SNV33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44824"/>
            <a:ext cx="2592288" cy="1944216"/>
          </a:xfrm>
          <a:prstGeom prst="rect">
            <a:avLst/>
          </a:prstGeom>
          <a:noFill/>
        </p:spPr>
      </p:pic>
      <p:pic>
        <p:nvPicPr>
          <p:cNvPr id="4102" name="Picture 6" descr="C:\Users\user\Desktop\для проекта\SNV33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3744416" cy="2808312"/>
          </a:xfrm>
          <a:prstGeom prst="rect">
            <a:avLst/>
          </a:prstGeom>
          <a:noFill/>
        </p:spPr>
      </p:pic>
      <p:pic>
        <p:nvPicPr>
          <p:cNvPr id="4104" name="Picture 8" descr="C:\Users\user\Desktop\для проекта\SNV334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44824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Мои работы </a:t>
            </a:r>
            <a:endParaRPr lang="ru-RU" dirty="0"/>
          </a:p>
        </p:txBody>
      </p:sp>
      <p:pic>
        <p:nvPicPr>
          <p:cNvPr id="1026" name="Picture 2" descr="C:\Users\user\Desktop\для проекта\2014-10-23 19-45-46.JPG"/>
          <p:cNvPicPr>
            <a:picLocks noChangeAspect="1" noChangeArrowheads="1"/>
          </p:cNvPicPr>
          <p:nvPr/>
        </p:nvPicPr>
        <p:blipFill>
          <a:blip r:embed="rId2" cstate="print"/>
          <a:srcRect l="7843" t="5159" r="3922" b="9718"/>
          <a:stretch>
            <a:fillRect/>
          </a:stretch>
        </p:blipFill>
        <p:spPr bwMode="auto">
          <a:xfrm>
            <a:off x="2843808" y="2852936"/>
            <a:ext cx="3240360" cy="2376264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оекта\2014-10-23 19-48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83179" y="1601797"/>
            <a:ext cx="2664297" cy="1998223"/>
          </a:xfrm>
          <a:prstGeom prst="rect">
            <a:avLst/>
          </a:prstGeom>
          <a:noFill/>
        </p:spPr>
      </p:pic>
      <p:pic>
        <p:nvPicPr>
          <p:cNvPr id="1028" name="Picture 4" descr="C:\Users\user\Desktop\для проекта\2014-10-24 07-28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1889498" cy="2520280"/>
          </a:xfrm>
          <a:prstGeom prst="rect">
            <a:avLst/>
          </a:prstGeom>
          <a:noFill/>
        </p:spPr>
      </p:pic>
      <p:pic>
        <p:nvPicPr>
          <p:cNvPr id="1029" name="Picture 5" descr="C:\Users\user\Desktop\для проекта\2014-10-24 07-28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05064"/>
            <a:ext cx="2180002" cy="2581672"/>
          </a:xfrm>
          <a:prstGeom prst="rect">
            <a:avLst/>
          </a:prstGeom>
          <a:noFill/>
        </p:spPr>
      </p:pic>
      <p:pic>
        <p:nvPicPr>
          <p:cNvPr id="1030" name="Picture 6" descr="C:\Users\user\Desktop\для проекта\SNV333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2016224" cy="28627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19" y="1772816"/>
            <a:ext cx="90227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</a:t>
            </a: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617869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Задачи: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Способствовать  возникновению у ребёнка ощущения, что продукт его деятельности- рисунок, аппликация, скульптура -  интересен другим(воспитателю, детям, родителям).</a:t>
            </a:r>
            <a:br>
              <a:rPr lang="ru-RU" sz="2800" dirty="0" smtClean="0"/>
            </a:br>
            <a:r>
              <a:rPr lang="ru-RU" sz="2800" dirty="0" smtClean="0"/>
              <a:t>2. Развитие  эстетического восприятия и создание  условий для освоения основных цветов.</a:t>
            </a:r>
            <a:br>
              <a:rPr lang="ru-RU" sz="2800" dirty="0" smtClean="0"/>
            </a:br>
            <a:r>
              <a:rPr lang="ru-RU" sz="2800" dirty="0" smtClean="0"/>
              <a:t>3. Оказание помощи  детям в создании выразительных образов, сохраняя непосредственность и живость детского восприятия.</a:t>
            </a:r>
            <a:br>
              <a:rPr lang="ru-RU" sz="2800" dirty="0" smtClean="0"/>
            </a:br>
            <a:r>
              <a:rPr lang="ru-RU" sz="2800" dirty="0" smtClean="0"/>
              <a:t>4.Воспитание  наблюдательности, аккуратности, эмоциональной отзывчивости, усидчивости.</a:t>
            </a:r>
            <a:br>
              <a:rPr lang="ru-RU" sz="2800" dirty="0" smtClean="0"/>
            </a:br>
            <a:r>
              <a:rPr lang="ru-RU" sz="2800" dirty="0" smtClean="0"/>
              <a:t>5. Обучение  техническим приёмам и способам нетрадиционного рисования, аппликации и лепки  с использованием различных </a:t>
            </a:r>
            <a:r>
              <a:rPr lang="ru-RU" sz="2800" dirty="0" err="1" smtClean="0"/>
              <a:t>изоматериалов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089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6.Знакомство  с разными жанрами живописи.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7.Учить понимать и выделять такие средства выразительности, как композиция и колорит.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8.Формирование  способности наслаждаться многообразием и изяществом форм, красок, запахов и звуков окружающего мира.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9.Побуждение  детей  к экспериментированию  с </a:t>
            </a:r>
            <a:r>
              <a:rPr lang="ru-RU" sz="2500" dirty="0" err="1" smtClean="0">
                <a:solidFill>
                  <a:schemeClr val="tx2"/>
                </a:solidFill>
                <a:latin typeface="Calibri" pitchFamily="34" charset="0"/>
              </a:rPr>
              <a:t>изоматериалами</a:t>
            </a: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. Придумывание  и создание  композиций, образов.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10.Поощрение и поддержка детских творческих находок.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endParaRPr lang="ru-RU" sz="25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786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нетрадиционных техник в ДОУ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75856" y="3284984"/>
            <a:ext cx="22322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 изображения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292494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крупами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436096" y="2276872"/>
            <a:ext cx="23042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пальчиками и ладошками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516216" y="3356992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печатками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16216" y="465313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поролоном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427984" y="4797152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Отпечатки листьями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43608" y="4077072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Свеча и акварель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483768" y="508518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Восковые мелки и акварель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491880" y="1772816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Объемная аппликация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331640" y="184482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Печать по трафарету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652120" y="1268760"/>
            <a:ext cx="32403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пластилинография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67544" y="5229200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Граттаж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3" idx="6"/>
            <a:endCxn id="6" idx="2"/>
          </p:cNvCxnSpPr>
          <p:nvPr/>
        </p:nvCxnSpPr>
        <p:spPr>
          <a:xfrm flipV="1">
            <a:off x="5508104" y="3861048"/>
            <a:ext cx="100811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7"/>
          </p:cNvCxnSpPr>
          <p:nvPr/>
        </p:nvCxnSpPr>
        <p:spPr>
          <a:xfrm flipV="1">
            <a:off x="5181199" y="3140968"/>
            <a:ext cx="326905" cy="323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0"/>
          </p:cNvCxnSpPr>
          <p:nvPr/>
        </p:nvCxnSpPr>
        <p:spPr>
          <a:xfrm flipV="1">
            <a:off x="4391980" y="2132856"/>
            <a:ext cx="147616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0"/>
            <a:endCxn id="11" idx="4"/>
          </p:cNvCxnSpPr>
          <p:nvPr/>
        </p:nvCxnSpPr>
        <p:spPr>
          <a:xfrm flipV="1">
            <a:off x="4391980" y="2780928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0"/>
          </p:cNvCxnSpPr>
          <p:nvPr/>
        </p:nvCxnSpPr>
        <p:spPr>
          <a:xfrm flipH="1" flipV="1">
            <a:off x="3059832" y="2780928"/>
            <a:ext cx="13321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1"/>
          </p:cNvCxnSpPr>
          <p:nvPr/>
        </p:nvCxnSpPr>
        <p:spPr>
          <a:xfrm flipH="1" flipV="1">
            <a:off x="2555776" y="3284984"/>
            <a:ext cx="1046985" cy="179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  <a:endCxn id="9" idx="7"/>
          </p:cNvCxnSpPr>
          <p:nvPr/>
        </p:nvCxnSpPr>
        <p:spPr>
          <a:xfrm flipH="1">
            <a:off x="2518712" y="3897052"/>
            <a:ext cx="757144" cy="327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" idx="3"/>
            <a:endCxn id="14" idx="7"/>
          </p:cNvCxnSpPr>
          <p:nvPr/>
        </p:nvCxnSpPr>
        <p:spPr>
          <a:xfrm flipH="1">
            <a:off x="1942648" y="4329850"/>
            <a:ext cx="1660113" cy="1046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851920" y="443711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" idx="4"/>
          </p:cNvCxnSpPr>
          <p:nvPr/>
        </p:nvCxnSpPr>
        <p:spPr>
          <a:xfrm>
            <a:off x="4391980" y="4509120"/>
            <a:ext cx="6120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" idx="5"/>
          </p:cNvCxnSpPr>
          <p:nvPr/>
        </p:nvCxnSpPr>
        <p:spPr>
          <a:xfrm>
            <a:off x="5181199" y="4329850"/>
            <a:ext cx="1623049" cy="395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77968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Младший  дошкольный возраст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676400"/>
            <a:ext cx="2889448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Рисование пальчиками;</a:t>
            </a:r>
          </a:p>
          <a:p>
            <a:r>
              <a:rPr lang="ru-RU" sz="2400" dirty="0" smtClean="0"/>
              <a:t>Оттиск печатками из картофеля;</a:t>
            </a:r>
          </a:p>
          <a:p>
            <a:r>
              <a:rPr lang="ru-RU" sz="2400" dirty="0" smtClean="0"/>
              <a:t>Тычок жесткой полусухой кистью;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ластилинография.</a:t>
            </a:r>
            <a:endParaRPr lang="ru-RU" sz="2400" dirty="0"/>
          </a:p>
        </p:txBody>
      </p:sp>
      <p:pic>
        <p:nvPicPr>
          <p:cNvPr id="5" name="Содержимое 4" descr="SNV334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72440" y="2046533"/>
            <a:ext cx="5014360" cy="375873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72809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Средний  дошкольный возраст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8104" y="1628800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Оттиск поролоном;</a:t>
            </a:r>
          </a:p>
          <a:p>
            <a:r>
              <a:rPr lang="ru-RU" sz="2400" dirty="0" smtClean="0"/>
              <a:t>Оттиск печатками из ластика;</a:t>
            </a:r>
          </a:p>
          <a:p>
            <a:r>
              <a:rPr lang="ru-RU" sz="2400" dirty="0" smtClean="0"/>
              <a:t>Восковые мелки и акварель;</a:t>
            </a:r>
          </a:p>
          <a:p>
            <a:r>
              <a:rPr lang="ru-RU" sz="2400" dirty="0" smtClean="0"/>
              <a:t>Свеча и акварель;</a:t>
            </a:r>
          </a:p>
          <a:p>
            <a:r>
              <a:rPr lang="ru-RU" sz="2400" dirty="0" smtClean="0"/>
              <a:t>Отпечатки листьев;</a:t>
            </a:r>
          </a:p>
          <a:p>
            <a:r>
              <a:rPr lang="ru-RU" sz="2400" dirty="0" smtClean="0"/>
              <a:t>Рисунки из ладошки;</a:t>
            </a:r>
          </a:p>
          <a:p>
            <a:r>
              <a:rPr lang="ru-RU" sz="2400" dirty="0" smtClean="0"/>
              <a:t>Волшебные веревочки;</a:t>
            </a:r>
          </a:p>
          <a:p>
            <a:r>
              <a:rPr lang="ru-RU" sz="2400" dirty="0" smtClean="0"/>
              <a:t>Объемная аппликация «петельками»</a:t>
            </a:r>
            <a:endParaRPr lang="ru-RU" sz="2400" dirty="0"/>
          </a:p>
        </p:txBody>
      </p:sp>
      <p:pic>
        <p:nvPicPr>
          <p:cNvPr id="5" name="Содержимое 4" descr="SNV334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111749" cy="38338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076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Старший дошкольный возраст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err="1" smtClean="0"/>
              <a:t>Кляксография</a:t>
            </a:r>
            <a:r>
              <a:rPr lang="ru-RU" sz="2400" dirty="0" smtClean="0"/>
              <a:t> с трубочкой;</a:t>
            </a:r>
          </a:p>
          <a:p>
            <a:r>
              <a:rPr lang="ru-RU" sz="2400" dirty="0" smtClean="0"/>
              <a:t>Монотипия пейзажная;</a:t>
            </a:r>
          </a:p>
          <a:p>
            <a:r>
              <a:rPr lang="ru-RU" sz="2400" dirty="0" smtClean="0"/>
              <a:t>Печать по трафарету;</a:t>
            </a:r>
          </a:p>
          <a:p>
            <a:r>
              <a:rPr lang="ru-RU" sz="2400" dirty="0" smtClean="0"/>
              <a:t>Монотипия предметная;</a:t>
            </a:r>
          </a:p>
          <a:p>
            <a:r>
              <a:rPr lang="ru-RU" sz="2400" dirty="0" err="1" smtClean="0"/>
              <a:t>Кляксография</a:t>
            </a:r>
            <a:r>
              <a:rPr lang="ru-RU" sz="2400" dirty="0" smtClean="0"/>
              <a:t> обычная;</a:t>
            </a:r>
          </a:p>
          <a:p>
            <a:r>
              <a:rPr lang="ru-RU" sz="2400" dirty="0" smtClean="0"/>
              <a:t>Обрывная аппликация;</a:t>
            </a:r>
          </a:p>
          <a:p>
            <a:r>
              <a:rPr lang="ru-RU" sz="2400" dirty="0" smtClean="0"/>
              <a:t>Аппликация из салфеток.</a:t>
            </a:r>
            <a:endParaRPr lang="ru-RU" sz="2400" dirty="0"/>
          </a:p>
        </p:txBody>
      </p:sp>
      <p:pic>
        <p:nvPicPr>
          <p:cNvPr id="5" name="Содержимое 4" descr="SNV334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1263" y="2096192"/>
            <a:ext cx="4979324" cy="373241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Отпечаток ладошками </a:t>
            </a:r>
            <a:endParaRPr lang="ru-RU" dirty="0"/>
          </a:p>
        </p:txBody>
      </p:sp>
      <p:pic>
        <p:nvPicPr>
          <p:cNvPr id="5" name="Содержимое 4" descr="SNV334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4422763" cy="3316032"/>
          </a:xfrm>
          <a:prstGeom prst="rect">
            <a:avLst/>
          </a:prstGeom>
        </p:spPr>
      </p:pic>
      <p:pic>
        <p:nvPicPr>
          <p:cNvPr id="6" name="Содержимое 5" descr="SNV334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15820" y="2228731"/>
            <a:ext cx="4680519" cy="40567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237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         Нетрадиционные техники изодеятельности как средство художественно-эстетического воспитания дошкольников. Выполнил: Зайцева Наталья Геннадьевна, МДОУ детский сад комбинированного вида №27 «Чебурашка» г.Егорьевск   </vt:lpstr>
      <vt:lpstr>       Цели: Формирование  художественно-эстетического  мышления  через различные способы рисования,  вызвать у детей интерес к нетрадиционным способам изодеятельности   и желание действовать с ними,   развитие креативных способностей детей через нетрадиционную технику изображения.  </vt:lpstr>
      <vt:lpstr>Задачи:  1. Способствовать  возникновению у ребёнка ощущения, что продукт его деятельности- рисунок, аппликация, скульптура -  интересен другим(воспитателю, детям, родителям). 2. Развитие  эстетического восприятия и создание  условий для освоения основных цветов. 3. Оказание помощи  детям в создании выразительных образов, сохраняя непосредственность и живость детского восприятия. 4.Воспитание  наблюдательности, аккуратности, эмоциональной отзывчивости, усидчивости. 5. Обучение  техническим приёмам и способам нетрадиционного рисования, аппликации и лепки  с использованием различных изоматериалов. </vt:lpstr>
      <vt:lpstr>Слайд 4</vt:lpstr>
      <vt:lpstr>Виды нетрадиционных техник в ДОУ       </vt:lpstr>
      <vt:lpstr>Младший  дошкольный возраст</vt:lpstr>
      <vt:lpstr>Средний  дошкольный возраст</vt:lpstr>
      <vt:lpstr>Старший дошкольный возраст </vt:lpstr>
      <vt:lpstr>Отпечаток ладошками </vt:lpstr>
      <vt:lpstr>Рисование ватными палочками</vt:lpstr>
      <vt:lpstr>Тычок жесткой полусухой кистью</vt:lpstr>
      <vt:lpstr>Объемная аппликация «петельками»</vt:lpstr>
      <vt:lpstr>Аппликация крупами</vt:lpstr>
      <vt:lpstr>Восковые карандаши и акварель </vt:lpstr>
      <vt:lpstr>Отпечатки листьями</vt:lpstr>
      <vt:lpstr>Печать  по трафарету </vt:lpstr>
      <vt:lpstr>Аппликация из салфеток </vt:lpstr>
      <vt:lpstr>Коллективная работа в технике «обрывная аппликация»</vt:lpstr>
      <vt:lpstr>Применение нетрадиционных техник изобразительной деятельности</vt:lpstr>
      <vt:lpstr>Наши работа </vt:lpstr>
      <vt:lpstr>Мои работы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2014-10-18T13:03:31Z</dcterms:created>
  <dcterms:modified xsi:type="dcterms:W3CDTF">2014-11-03T16:35:17Z</dcterms:modified>
</cp:coreProperties>
</file>